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Nunito Sans"/>
      <p:regular r:id="rId17"/>
    </p:embeddedFont>
    <p:embeddedFont>
      <p:font typeface="Nunito Sans"/>
      <p:regular r:id="rId18"/>
    </p:embeddedFont>
    <p:embeddedFont>
      <p:font typeface="Nunito Sans"/>
      <p:regular r:id="rId19"/>
    </p:embeddedFont>
    <p:embeddedFont>
      <p:font typeface="Nunito Sans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  <p:embeddedFont>
      <p:font typeface="Inter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png>
</file>

<file path=ppt/media/image-3-3.png>
</file>

<file path=ppt/media/image-4-1.png>
</file>

<file path=ppt/media/image-5-1.png>
</file>

<file path=ppt/media/image-6-1.png>
</file>

<file path=ppt/media/image-6-2.png>
</file>

<file path=ppt/media/image-6-3.png>
</file>

<file path=ppt/media/image-7-1.png>
</file>

<file path=ppt/media/image-8-1.png>
</file>

<file path=ppt/media/image-8-2.png>
</file>

<file path=ppt/media/image-9-1.png>
</file>

<file path=ppt/media/image1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Could not generate speaker notes: 429 You exceeded your current quota, please check your plan and billing details. For more information on this error, head to: https://ai.google.dev/gemini-api/docs/rate-limits. [violations {</a:t>
            </a:r>
          </a:p>
          <a:p>
            <a:r>
              <a:t>  quota_metric: "generativelanguage.googleapis.com/generate_content_free_tier_requests"</a:t>
            </a:r>
          </a:p>
          <a:p>
            <a:r>
              <a:t>  quota_id: "GenerateRequestsPerDayPerProjectPerModel-FreeTier"</a:t>
            </a:r>
          </a:p>
          <a:p>
            <a:r>
              <a:t>  quota_dimensions {</a:t>
            </a:r>
          </a:p>
          <a:p>
            <a:r>
              <a:t>    key: "model"</a:t>
            </a:r>
          </a:p>
          <a:p>
            <a:r>
              <a:t>    value: "gemini-1.5-flash"</a:t>
            </a:r>
          </a:p>
          <a:p>
            <a:r>
              <a:t>  }</a:t>
            </a:r>
          </a:p>
          <a:p>
            <a:r>
              <a:t>  quota_dimensions {</a:t>
            </a:r>
          </a:p>
          <a:p>
            <a:r>
              <a:t>    key: "location"</a:t>
            </a:r>
          </a:p>
          <a:p>
            <a:r>
              <a:t>    value: "global"</a:t>
            </a:r>
          </a:p>
          <a:p>
            <a:r>
              <a:t>  }</a:t>
            </a:r>
          </a:p>
          <a:p>
            <a:r>
              <a:t>  quota_value: 50</a:t>
            </a:r>
          </a:p>
          <a:p>
            <a:r>
              <a:t>}</a:t>
            </a:r>
          </a:p>
          <a:p>
            <a:r>
              <a:t>, links {</a:t>
            </a:r>
          </a:p>
          <a:p>
            <a:r>
              <a:t>  description: "Learn more about Gemini API quotas"</a:t>
            </a:r>
          </a:p>
          <a:p>
            <a:r>
              <a:t>  url: "https://ai.google.dev/gemini-api/docs/rate-limits"</a:t>
            </a:r>
          </a:p>
          <a:p>
            <a:r>
              <a:t>}</a:t>
            </a:r>
          </a:p>
          <a:p>
            <a:r>
              <a:t>, retry_delay {</a:t>
            </a:r>
          </a:p>
          <a:p>
            <a:r>
              <a:t>  seconds: 5</a:t>
            </a:r>
          </a:p>
          <a:p>
            <a:r>
              <a:t>}</a:t>
            </a:r>
          </a:p>
          <a:p>
            <a:r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Could not generate speaker notes: 429 You exceeded your current quota, please check your plan and billing details. For more information on this error, head to: https://ai.google.dev/gemini-api/docs/rate-limits. [violations {</a:t>
            </a:r>
          </a:p>
          <a:p>
            <a:r>
              <a:t>  quota_metric: "generativelanguage.googleapis.com/generate_content_free_tier_requests"</a:t>
            </a:r>
          </a:p>
          <a:p>
            <a:r>
              <a:t>  quota_id: "GenerateRequestsPerDayPerProjectPerModel-FreeTier"</a:t>
            </a:r>
          </a:p>
          <a:p>
            <a:r>
              <a:t>  quota_dimensions {</a:t>
            </a:r>
          </a:p>
          <a:p>
            <a:r>
              <a:t>    key: "model"</a:t>
            </a:r>
          </a:p>
          <a:p>
            <a:r>
              <a:t>    value: "gemini-1.5-flash"</a:t>
            </a:r>
          </a:p>
          <a:p>
            <a:r>
              <a:t>  }</a:t>
            </a:r>
          </a:p>
          <a:p>
            <a:r>
              <a:t>  quota_dimensions {</a:t>
            </a:r>
          </a:p>
          <a:p>
            <a:r>
              <a:t>    key: "location"</a:t>
            </a:r>
          </a:p>
          <a:p>
            <a:r>
              <a:t>    value: "global"</a:t>
            </a:r>
          </a:p>
          <a:p>
            <a:r>
              <a:t>  }</a:t>
            </a:r>
          </a:p>
          <a:p>
            <a:r>
              <a:t>  quota_value: 50</a:t>
            </a:r>
          </a:p>
          <a:p>
            <a:r>
              <a:t>}</a:t>
            </a:r>
          </a:p>
          <a:p>
            <a:r>
              <a:t>, links {</a:t>
            </a:r>
          </a:p>
          <a:p>
            <a:r>
              <a:t>  description: "Learn more about Gemini API quotas"</a:t>
            </a:r>
          </a:p>
          <a:p>
            <a:r>
              <a:t>  url: "https://ai.google.dev/gemini-api/docs/rate-limits"</a:t>
            </a:r>
          </a:p>
          <a:p>
            <a:r>
              <a:t>}</a:t>
            </a:r>
          </a:p>
          <a:p>
            <a:r>
              <a:t>, retry_delay {</a:t>
            </a:r>
          </a:p>
          <a:p>
            <a:r>
              <a:t>  seconds: 58</a:t>
            </a:r>
          </a:p>
          <a:p>
            <a:r>
              <a:t>}</a:t>
            </a:r>
          </a:p>
          <a:p>
            <a:r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Could not generate speaker notes: 429 You exceeded your current quota, please check your plan and billing details. For more information on this error, head to: https://ai.google.dev/gemini-api/docs/rate-limits. [violations {</a:t>
            </a:r>
          </a:p>
          <a:p>
            <a:r>
              <a:t>  quota_metric: "generativelanguage.googleapis.com/generate_content_free_tier_requests"</a:t>
            </a:r>
          </a:p>
          <a:p>
            <a:r>
              <a:t>  quota_id: "GenerateRequestsPerDayPerProjectPerModel-FreeTier"</a:t>
            </a:r>
          </a:p>
          <a:p>
            <a:r>
              <a:t>  quota_dimensions {</a:t>
            </a:r>
          </a:p>
          <a:p>
            <a:r>
              <a:t>    key: "model"</a:t>
            </a:r>
          </a:p>
          <a:p>
            <a:r>
              <a:t>    value: "gemini-1.5-flash"</a:t>
            </a:r>
          </a:p>
          <a:p>
            <a:r>
              <a:t>  }</a:t>
            </a:r>
          </a:p>
          <a:p>
            <a:r>
              <a:t>  quota_dimensions {</a:t>
            </a:r>
          </a:p>
          <a:p>
            <a:r>
              <a:t>    key: "location"</a:t>
            </a:r>
          </a:p>
          <a:p>
            <a:r>
              <a:t>    value: "global"</a:t>
            </a:r>
          </a:p>
          <a:p>
            <a:r>
              <a:t>  }</a:t>
            </a:r>
          </a:p>
          <a:p>
            <a:r>
              <a:t>  quota_value: 50</a:t>
            </a:r>
          </a:p>
          <a:p>
            <a:r>
              <a:t>}</a:t>
            </a:r>
          </a:p>
          <a:p>
            <a:r>
              <a:t>, links {</a:t>
            </a:r>
          </a:p>
          <a:p>
            <a:r>
              <a:t>  description: "Learn more about Gemini API quotas"</a:t>
            </a:r>
          </a:p>
          <a:p>
            <a:r>
              <a:t>  url: "https://ai.google.dev/gemini-api/docs/rate-limits"</a:t>
            </a:r>
          </a:p>
          <a:p>
            <a:r>
              <a:t>}</a:t>
            </a:r>
          </a:p>
          <a:p>
            <a:r>
              <a:t>, retry_delay {</a:t>
            </a:r>
          </a:p>
          <a:p>
            <a:r>
              <a:t>  seconds: 4</a:t>
            </a:r>
          </a:p>
          <a:p>
            <a:r>
              <a:t>}</a:t>
            </a:r>
          </a:p>
          <a:p>
            <a:r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Could not generate speaker notes: 429 You exceeded your current quota, please check your plan and billing details. For more information on this error, head to: https://ai.google.dev/gemini-api/docs/rate-limits. [violations {</a:t>
            </a:r>
          </a:p>
          <a:p>
            <a:r>
              <a:t>  quota_metric: "generativelanguage.googleapis.com/generate_content_free_tier_requests"</a:t>
            </a:r>
          </a:p>
          <a:p>
            <a:r>
              <a:t>  quota_id: "GenerateRequestsPerDayPerProjectPerModel-FreeTier"</a:t>
            </a:r>
          </a:p>
          <a:p>
            <a:r>
              <a:t>  quota_dimensions {</a:t>
            </a:r>
          </a:p>
          <a:p>
            <a:r>
              <a:t>    key: "model"</a:t>
            </a:r>
          </a:p>
          <a:p>
            <a:r>
              <a:t>    value: "gemini-1.5-flash"</a:t>
            </a:r>
          </a:p>
          <a:p>
            <a:r>
              <a:t>  }</a:t>
            </a:r>
          </a:p>
          <a:p>
            <a:r>
              <a:t>  quota_dimensions {</a:t>
            </a:r>
          </a:p>
          <a:p>
            <a:r>
              <a:t>    key: "location"</a:t>
            </a:r>
          </a:p>
          <a:p>
            <a:r>
              <a:t>    value: "global"</a:t>
            </a:r>
          </a:p>
          <a:p>
            <a:r>
              <a:t>  }</a:t>
            </a:r>
          </a:p>
          <a:p>
            <a:r>
              <a:t>  quota_value: 50</a:t>
            </a:r>
          </a:p>
          <a:p>
            <a:r>
              <a:t>}</a:t>
            </a:r>
          </a:p>
          <a:p>
            <a:r>
              <a:t>, links {</a:t>
            </a:r>
          </a:p>
          <a:p>
            <a:r>
              <a:t>  description: "Learn more about Gemini API quotas"</a:t>
            </a:r>
          </a:p>
          <a:p>
            <a:r>
              <a:t>  url: "https://ai.google.dev/gemini-api/docs/rate-limits"</a:t>
            </a:r>
          </a:p>
          <a:p>
            <a:r>
              <a:t>}</a:t>
            </a:r>
          </a:p>
          <a:p>
            <a:r>
              <a:t>, retry_delay {</a:t>
            </a:r>
          </a:p>
          <a:p>
            <a:r>
              <a:t>  seconds: 3</a:t>
            </a:r>
          </a:p>
          <a:p>
            <a:r>
              <a:t>}</a:t>
            </a:r>
          </a:p>
          <a:p>
            <a:r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Could not generate speaker notes: 429 You exceeded your current quota, please check your plan and billing details. For more information on this error, head to: https://ai.google.dev/gemini-api/docs/rate-limits. [violations {</a:t>
            </a:r>
          </a:p>
          <a:p>
            <a:r>
              <a:t>  quota_metric: "generativelanguage.googleapis.com/generate_content_free_tier_requests"</a:t>
            </a:r>
          </a:p>
          <a:p>
            <a:r>
              <a:t>  quota_id: "GenerateRequestsPerDayPerProjectPerModel-FreeTier"</a:t>
            </a:r>
          </a:p>
          <a:p>
            <a:r>
              <a:t>  quota_dimensions {</a:t>
            </a:r>
          </a:p>
          <a:p>
            <a:r>
              <a:t>    key: "model"</a:t>
            </a:r>
          </a:p>
          <a:p>
            <a:r>
              <a:t>    value: "gemini-1.5-flash"</a:t>
            </a:r>
          </a:p>
          <a:p>
            <a:r>
              <a:t>  }</a:t>
            </a:r>
          </a:p>
          <a:p>
            <a:r>
              <a:t>  quota_dimensions {</a:t>
            </a:r>
          </a:p>
          <a:p>
            <a:r>
              <a:t>    key: "location"</a:t>
            </a:r>
          </a:p>
          <a:p>
            <a:r>
              <a:t>    value: "global"</a:t>
            </a:r>
          </a:p>
          <a:p>
            <a:r>
              <a:t>  }</a:t>
            </a:r>
          </a:p>
          <a:p>
            <a:r>
              <a:t>  quota_value: 50</a:t>
            </a:r>
          </a:p>
          <a:p>
            <a:r>
              <a:t>}</a:t>
            </a:r>
          </a:p>
          <a:p>
            <a:r>
              <a:t>, links {</a:t>
            </a:r>
          </a:p>
          <a:p>
            <a:r>
              <a:t>  description: "Learn more about Gemini API quotas"</a:t>
            </a:r>
          </a:p>
          <a:p>
            <a:r>
              <a:t>  url: "https://ai.google.dev/gemini-api/docs/rate-limits"</a:t>
            </a:r>
          </a:p>
          <a:p>
            <a:r>
              <a:t>}</a:t>
            </a:r>
          </a:p>
          <a:p>
            <a:r>
              <a:t>, retry_delay {</a:t>
            </a:r>
          </a:p>
          <a:p>
            <a:r>
              <a:t>  seconds: 2</a:t>
            </a:r>
          </a:p>
          <a:p>
            <a:r>
              <a:t>}</a:t>
            </a:r>
          </a:p>
          <a:p>
            <a:r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Could not generate speaker notes: 429 You exceeded your current quota, please check your plan and billing details. For more information on this error, head to: https://ai.google.dev/gemini-api/docs/rate-limits. [violations {</a:t>
            </a:r>
          </a:p>
          <a:p>
            <a:r>
              <a:t>  quota_metric: "generativelanguage.googleapis.com/generate_content_free_tier_requests"</a:t>
            </a:r>
          </a:p>
          <a:p>
            <a:r>
              <a:t>  quota_id: "GenerateRequestsPerDayPerProjectPerModel-FreeTier"</a:t>
            </a:r>
          </a:p>
          <a:p>
            <a:r>
              <a:t>  quota_dimensions {</a:t>
            </a:r>
          </a:p>
          <a:p>
            <a:r>
              <a:t>    key: "model"</a:t>
            </a:r>
          </a:p>
          <a:p>
            <a:r>
              <a:t>    value: "gemini-1.5-flash"</a:t>
            </a:r>
          </a:p>
          <a:p>
            <a:r>
              <a:t>  }</a:t>
            </a:r>
          </a:p>
          <a:p>
            <a:r>
              <a:t>  quota_dimensions {</a:t>
            </a:r>
          </a:p>
          <a:p>
            <a:r>
              <a:t>    key: "location"</a:t>
            </a:r>
          </a:p>
          <a:p>
            <a:r>
              <a:t>    value: "global"</a:t>
            </a:r>
          </a:p>
          <a:p>
            <a:r>
              <a:t>  }</a:t>
            </a:r>
          </a:p>
          <a:p>
            <a:r>
              <a:t>  quota_value: 50</a:t>
            </a:r>
          </a:p>
          <a:p>
            <a:r>
              <a:t>}</a:t>
            </a:r>
          </a:p>
          <a:p>
            <a:r>
              <a:t>, links {</a:t>
            </a:r>
          </a:p>
          <a:p>
            <a:r>
              <a:t>  description: "Learn more about Gemini API quotas"</a:t>
            </a:r>
          </a:p>
          <a:p>
            <a:r>
              <a:t>  url: "https://ai.google.dev/gemini-api/docs/rate-limits"</a:t>
            </a:r>
          </a:p>
          <a:p>
            <a:r>
              <a:t>}</a:t>
            </a:r>
          </a:p>
          <a:p>
            <a:r>
              <a:t>, retry_delay {</a:t>
            </a:r>
          </a:p>
          <a:p>
            <a:r>
              <a:t>  seconds: 1</a:t>
            </a:r>
          </a:p>
          <a:p>
            <a:r>
              <a:t>}</a:t>
            </a:r>
          </a:p>
          <a:p>
            <a:r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Could not generate speaker notes: 429 You exceeded your current quota, please check your plan and billing details. For more information on this error, head to: https://ai.google.dev/gemini-api/docs/rate-limits. [violations {</a:t>
            </a:r>
          </a:p>
          <a:p>
            <a:r>
              <a:t>  quota_metric: "generativelanguage.googleapis.com/generate_content_free_tier_requests"</a:t>
            </a:r>
          </a:p>
          <a:p>
            <a:r>
              <a:t>  quota_id: "GenerateRequestsPerDayPerProjectPerModel-FreeTier"</a:t>
            </a:r>
          </a:p>
          <a:p>
            <a:r>
              <a:t>  quota_dimensions {</a:t>
            </a:r>
          </a:p>
          <a:p>
            <a:r>
              <a:t>    key: "model"</a:t>
            </a:r>
          </a:p>
          <a:p>
            <a:r>
              <a:t>    value: "gemini-1.5-flash"</a:t>
            </a:r>
          </a:p>
          <a:p>
            <a:r>
              <a:t>  }</a:t>
            </a:r>
          </a:p>
          <a:p>
            <a:r>
              <a:t>  quota_dimensions {</a:t>
            </a:r>
          </a:p>
          <a:p>
            <a:r>
              <a:t>    key: "location"</a:t>
            </a:r>
          </a:p>
          <a:p>
            <a:r>
              <a:t>    value: "global"</a:t>
            </a:r>
          </a:p>
          <a:p>
            <a:r>
              <a:t>  }</a:t>
            </a:r>
          </a:p>
          <a:p>
            <a:r>
              <a:t>  quota_value: 50</a:t>
            </a:r>
          </a:p>
          <a:p>
            <a:r>
              <a:t>}</a:t>
            </a:r>
          </a:p>
          <a:p>
            <a:r>
              <a:t>, links {</a:t>
            </a:r>
          </a:p>
          <a:p>
            <a:r>
              <a:t>  description: "Learn more about Gemini API quotas"</a:t>
            </a:r>
          </a:p>
          <a:p>
            <a:r>
              <a:t>  url: "https://ai.google.dev/gemini-api/docs/rate-limits"</a:t>
            </a:r>
          </a:p>
          <a:p>
            <a:r>
              <a:t>}</a:t>
            </a:r>
          </a:p>
          <a:p>
            <a:r>
              <a:t>, retry_delay {</a:t>
            </a:r>
          </a:p>
          <a:p>
            <a:r>
              <a:t>  seconds: 1</a:t>
            </a:r>
          </a:p>
          <a:p>
            <a:r>
              <a:t>}</a:t>
            </a:r>
          </a:p>
          <a:p>
            <a:r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Could not generate speaker notes: 429 You exceeded your current quota, please check your plan and billing details. For more information on this error, head to: https://ai.google.dev/gemini-api/docs/rate-limits. [violations {</a:t>
            </a:r>
          </a:p>
          <a:p>
            <a:r>
              <a:t>  quota_metric: "generativelanguage.googleapis.com/generate_content_free_tier_requests"</a:t>
            </a:r>
          </a:p>
          <a:p>
            <a:r>
              <a:t>  quota_id: "GenerateRequestsPerDayPerProjectPerModel-FreeTier"</a:t>
            </a:r>
          </a:p>
          <a:p>
            <a:r>
              <a:t>  quota_dimensions {</a:t>
            </a:r>
          </a:p>
          <a:p>
            <a:r>
              <a:t>    key: "model"</a:t>
            </a:r>
          </a:p>
          <a:p>
            <a:r>
              <a:t>    value: "gemini-1.5-flash"</a:t>
            </a:r>
          </a:p>
          <a:p>
            <a:r>
              <a:t>  }</a:t>
            </a:r>
          </a:p>
          <a:p>
            <a:r>
              <a:t>  quota_dimensions {</a:t>
            </a:r>
          </a:p>
          <a:p>
            <a:r>
              <a:t>    key: "location"</a:t>
            </a:r>
          </a:p>
          <a:p>
            <a:r>
              <a:t>    value: "global"</a:t>
            </a:r>
          </a:p>
          <a:p>
            <a:r>
              <a:t>  }</a:t>
            </a:r>
          </a:p>
          <a:p>
            <a:r>
              <a:t>  quota_value: 50</a:t>
            </a:r>
          </a:p>
          <a:p>
            <a:r>
              <a:t>}</a:t>
            </a:r>
          </a:p>
          <a:p>
            <a:r>
              <a:t>, links {</a:t>
            </a:r>
          </a:p>
          <a:p>
            <a:r>
              <a:t>  description: "Learn more about Gemini API quotas"</a:t>
            </a:r>
          </a:p>
          <a:p>
            <a:r>
              <a:t>  url: "https://ai.google.dev/gemini-api/docs/rate-limits"</a:t>
            </a:r>
          </a:p>
          <a:p>
            <a:r>
              <a:t>}</a:t>
            </a:r>
          </a:p>
          <a:p>
            <a:r>
              <a:t>, retry_delay {</a:t>
            </a:r>
          </a:p>
          <a:p>
            <a:r>
              <a:t>}</a:t>
            </a:r>
          </a:p>
          <a:p>
            <a:r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Could not generate speaker notes: 429 You exceeded your current quota, please check your plan and billing details. For more information on this error, head to: https://ai.google.dev/gemini-api/docs/rate-limits. [violations {</a:t>
            </a:r>
          </a:p>
          <a:p>
            <a:r>
              <a:t>  quota_metric: "generativelanguage.googleapis.com/generate_content_free_tier_requests"</a:t>
            </a:r>
          </a:p>
          <a:p>
            <a:r>
              <a:t>  quota_id: "GenerateRequestsPerDayPerProjectPerModel-FreeTier"</a:t>
            </a:r>
          </a:p>
          <a:p>
            <a:r>
              <a:t>  quota_dimensions {</a:t>
            </a:r>
          </a:p>
          <a:p>
            <a:r>
              <a:t>    key: "model"</a:t>
            </a:r>
          </a:p>
          <a:p>
            <a:r>
              <a:t>    value: "gemini-1.5-flash"</a:t>
            </a:r>
          </a:p>
          <a:p>
            <a:r>
              <a:t>  }</a:t>
            </a:r>
          </a:p>
          <a:p>
            <a:r>
              <a:t>  quota_dimensions {</a:t>
            </a:r>
          </a:p>
          <a:p>
            <a:r>
              <a:t>    key: "location"</a:t>
            </a:r>
          </a:p>
          <a:p>
            <a:r>
              <a:t>    value: "global"</a:t>
            </a:r>
          </a:p>
          <a:p>
            <a:r>
              <a:t>  }</a:t>
            </a:r>
          </a:p>
          <a:p>
            <a:r>
              <a:t>  quota_value: 50</a:t>
            </a:r>
          </a:p>
          <a:p>
            <a:r>
              <a:t>}</a:t>
            </a:r>
          </a:p>
          <a:p>
            <a:r>
              <a:t>, links {</a:t>
            </a:r>
          </a:p>
          <a:p>
            <a:r>
              <a:t>  description: "Learn more about Gemini API quotas"</a:t>
            </a:r>
          </a:p>
          <a:p>
            <a:r>
              <a:t>  url: "https://ai.google.dev/gemini-api/docs/rate-limits"</a:t>
            </a:r>
          </a:p>
          <a:p>
            <a:r>
              <a:t>}</a:t>
            </a:r>
          </a:p>
          <a:p>
            <a:r>
              <a:t>, retry_delay {</a:t>
            </a:r>
          </a:p>
          <a:p>
            <a:r>
              <a:t>  seconds: 59</a:t>
            </a:r>
          </a:p>
          <a:p>
            <a:r>
              <a:t>}</a:t>
            </a:r>
          </a:p>
          <a:p>
            <a:r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Could not generate speaker notes: 429 You exceeded your current quota, please check your plan and billing details. For more information on this error, head to: https://ai.google.dev/gemini-api/docs/rate-limits. [violations {</a:t>
            </a:r>
          </a:p>
          <a:p>
            <a:r>
              <a:t>  quota_metric: "generativelanguage.googleapis.com/generate_content_free_tier_requests"</a:t>
            </a:r>
          </a:p>
          <a:p>
            <a:r>
              <a:t>  quota_id: "GenerateRequestsPerDayPerProjectPerModel-FreeTier"</a:t>
            </a:r>
          </a:p>
          <a:p>
            <a:r>
              <a:t>  quota_dimensions {</a:t>
            </a:r>
          </a:p>
          <a:p>
            <a:r>
              <a:t>    key: "model"</a:t>
            </a:r>
          </a:p>
          <a:p>
            <a:r>
              <a:t>    value: "gemini-1.5-flash"</a:t>
            </a:r>
          </a:p>
          <a:p>
            <a:r>
              <a:t>  }</a:t>
            </a:r>
          </a:p>
          <a:p>
            <a:r>
              <a:t>  quota_dimensions {</a:t>
            </a:r>
          </a:p>
          <a:p>
            <a:r>
              <a:t>    key: "location"</a:t>
            </a:r>
          </a:p>
          <a:p>
            <a:r>
              <a:t>    value: "global"</a:t>
            </a:r>
          </a:p>
          <a:p>
            <a:r>
              <a:t>  }</a:t>
            </a:r>
          </a:p>
          <a:p>
            <a:r>
              <a:t>  quota_value: 50</a:t>
            </a:r>
          </a:p>
          <a:p>
            <a:r>
              <a:t>}</a:t>
            </a:r>
          </a:p>
          <a:p>
            <a:r>
              <a:t>, links {</a:t>
            </a:r>
          </a:p>
          <a:p>
            <a:r>
              <a:t>  description: "Learn more about Gemini API quotas"</a:t>
            </a:r>
          </a:p>
          <a:p>
            <a:r>
              <a:t>  url: "https://ai.google.dev/gemini-api/docs/rate-limits"</a:t>
            </a:r>
          </a:p>
          <a:p>
            <a:r>
              <a:t>}</a:t>
            </a:r>
          </a:p>
          <a:p>
            <a:r>
              <a:t>, retry_delay {</a:t>
            </a:r>
          </a:p>
          <a:p>
            <a:r>
              <a:t>  seconds: 58</a:t>
            </a:r>
          </a:p>
          <a:p>
            <a:r>
              <a:t>}</a:t>
            </a:r>
          </a:p>
          <a:p>
            <a:r>
              <a:t>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11-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6E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Relationship Id="rId4" Type="http://schemas.openxmlformats.org/officeDocument/2006/relationships/image" Target="../media/image1.png"/><Relationship Id="rId5" Type="http://schemas.openxmlformats.org/officeDocument/2006/relationships/hyperlink" Target="https://www.example.com" TargetMode="Externa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hyperlink" Target="https://www.example.com" TargetMode="Externa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Relationship Id="rId4" Type="http://schemas.openxmlformats.org/officeDocument/2006/relationships/image" Target="../media/image1.png"/><Relationship Id="rId5" Type="http://schemas.openxmlformats.org/officeDocument/2006/relationships/hyperlink" Target="https://www.example.com" TargetMode="Externa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Relationship Id="rId6" Type="http://schemas.openxmlformats.org/officeDocument/2006/relationships/image" Target="../media/image1.png"/><Relationship Id="rId7" Type="http://schemas.openxmlformats.org/officeDocument/2006/relationships/hyperlink" Target="https://www.example.com" TargetMode="Externa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Relationship Id="rId4" Type="http://schemas.openxmlformats.org/officeDocument/2006/relationships/image" Target="../media/image1.png"/><Relationship Id="rId5" Type="http://schemas.openxmlformats.org/officeDocument/2006/relationships/hyperlink" Target="https://www.example.com" TargetMode="Externa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Relationship Id="rId4" Type="http://schemas.openxmlformats.org/officeDocument/2006/relationships/image" Target="../media/image1.png"/><Relationship Id="rId5" Type="http://schemas.openxmlformats.org/officeDocument/2006/relationships/hyperlink" Target="https://www.example.com" TargetMode="Externa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Relationship Id="rId6" Type="http://schemas.openxmlformats.org/officeDocument/2006/relationships/image" Target="../media/image1.png"/><Relationship Id="rId7" Type="http://schemas.openxmlformats.org/officeDocument/2006/relationships/hyperlink" Target="https://www.example.com" TargetMode="Externa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Relationship Id="rId4" Type="http://schemas.openxmlformats.org/officeDocument/2006/relationships/image" Target="../media/image1.png"/><Relationship Id="rId5" Type="http://schemas.openxmlformats.org/officeDocument/2006/relationships/hyperlink" Target="https://www.example.com" TargetMode="Externa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6" Type="http://schemas.openxmlformats.org/officeDocument/2006/relationships/hyperlink" Target="https://www.example.com" TargetMode="Externa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Relationship Id="rId4" Type="http://schemas.openxmlformats.org/officeDocument/2006/relationships/image" Target="../media/image1.png"/><Relationship Id="rId5" Type="http://schemas.openxmlformats.org/officeDocument/2006/relationships/hyperlink" Target="https://www.exampl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The Shift from Traditional to Gen AI Databases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Generative AI applications require a fundamentally different approach to storing and retrieving data compared to traditional applications. This presentation explores why vector embeddings are crucial and what factors to consider when choosing a Gen AI database.</a:t>
            </a:r>
            <a:endParaRPr lang="en-US" sz="1750" dirty="0"/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182880"/>
            <a:ext cx="914400" cy="4086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252960" y="7772400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>
                <a:solidFill>
                  <a:srgbClr val="969696"/>
                </a:solidFill>
                <a:hlinkClick r:id="rId5"/>
              </a:rPr>
              <a:t>Processed by PPT Studio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73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420189"/>
            <a:ext cx="4196358" cy="226814"/>
          </a:xfrm>
          <a:prstGeom prst="roundRect">
            <a:avLst>
              <a:gd name="adj" fmla="val 42003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4" name="Text 2"/>
          <p:cNvSpPr/>
          <p:nvPr/>
        </p:nvSpPr>
        <p:spPr>
          <a:xfrm>
            <a:off x="1020604" y="3873818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Vector Embeddings Are Essential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4718566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enable semantic search and understanding of unstructured data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079909"/>
            <a:ext cx="4196358" cy="226814"/>
          </a:xfrm>
          <a:prstGeom prst="roundRect">
            <a:avLst>
              <a:gd name="adj" fmla="val 42003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7" name="Text 5"/>
          <p:cNvSpPr/>
          <p:nvPr/>
        </p:nvSpPr>
        <p:spPr>
          <a:xfrm>
            <a:off x="5443776" y="3533537"/>
            <a:ext cx="35983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Choose the Right Database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4023955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Consider vector search support, AI integration, scale, flexibility, cost, and security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2739747"/>
            <a:ext cx="4196358" cy="226814"/>
          </a:xfrm>
          <a:prstGeom prst="roundRect">
            <a:avLst>
              <a:gd name="adj" fmla="val 42003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10" name="Text 8"/>
          <p:cNvSpPr/>
          <p:nvPr/>
        </p:nvSpPr>
        <p:spPr>
          <a:xfrm>
            <a:off x="9866948" y="3193375"/>
            <a:ext cx="37427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Different Needs, Different Solutions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4038124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593C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AlloyDB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694D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Spanner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198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BigQuery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3606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Firestore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each excel in different Gen AI scenarios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2892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shift to Gen AI databases represents a fundamental change in how we store, retrieve, and understand data.</a:t>
            </a:r>
            <a:endParaRPr lang="en-US" sz="1750" dirty="0"/>
          </a:p>
        </p:txBody>
      </p:sp>
      <p:pic>
        <p:nvPicPr>
          <p:cNvPr id="13" name="Picture 12" descr="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" y="182880"/>
            <a:ext cx="914400" cy="40864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2252960" y="7772400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>
                <a:solidFill>
                  <a:srgbClr val="969696"/>
                </a:solidFill>
                <a:hlinkClick r:id="rId4"/>
              </a:rPr>
              <a:t>Processed by PPT Studio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83556"/>
            <a:ext cx="85721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Traditional vs. Gen AI Databases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32496"/>
            <a:ext cx="6407944" cy="2648783"/>
          </a:xfrm>
          <a:prstGeom prst="roundRect">
            <a:avLst>
              <a:gd name="adj" fmla="val 3597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5" name="Text 2"/>
          <p:cNvSpPr/>
          <p:nvPr/>
        </p:nvSpPr>
        <p:spPr>
          <a:xfrm>
            <a:off x="1028224" y="4966930"/>
            <a:ext cx="28827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Traditional Databases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45734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 structured data in rows and columns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5899547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 data by matching exact values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6341745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 queries for precise matches (e.g., "find all carnivores")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8548" y="4732496"/>
            <a:ext cx="6408063" cy="2648783"/>
          </a:xfrm>
          <a:prstGeom prst="roundRect">
            <a:avLst>
              <a:gd name="adj" fmla="val 3597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10" name="Text 7"/>
          <p:cNvSpPr/>
          <p:nvPr/>
        </p:nvSpPr>
        <p:spPr>
          <a:xfrm>
            <a:off x="7662982" y="49669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Gen AI Databases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662982" y="5457349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Handle unstructured data (text, images, audio)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662982" y="5899547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 meaning and context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662982" y="634174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 semantically similar items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662982" y="6783943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Rely on vector embeddings</a:t>
            </a:r>
            <a:endParaRPr lang="en-US" sz="1750" dirty="0"/>
          </a:p>
        </p:txBody>
      </p:sp>
      <p:pic>
        <p:nvPicPr>
          <p:cNvPr id="15" name="Picture 14" descr="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182880"/>
            <a:ext cx="914400" cy="40864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2252960" y="7772400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>
                <a:solidFill>
                  <a:srgbClr val="969696"/>
                </a:solidFill>
                <a:hlinkClick r:id="rId5"/>
              </a:rPr>
              <a:t>Processed by PPT Studio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5538"/>
            <a:ext cx="81185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What Are Vector Embeddings?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0794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593C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vector embedding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converts unstructured data—like words, sentences, or images—into a list of numbers (a vector) representing its position in a high-dimensional space.</a:t>
            </a:r>
            <a:endParaRPr lang="en-US" sz="175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588901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7229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Unstructured 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213390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Text, images, audio files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588901"/>
            <a:ext cx="4347567" cy="90725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68171" y="47229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Embedding Process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368171" y="5213390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 to numerical vectors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588901"/>
            <a:ext cx="4347567" cy="90725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715738" y="47229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Vector Database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715738" y="5213390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 in high-dimensional space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93790" y="605825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key feature: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semantically similar items are placed closer together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this space. For example, "lion" and "tiger" vectors would be close, while "car" would be far away.</a:t>
            </a:r>
            <a:endParaRPr lang="en-US" sz="1750" dirty="0"/>
          </a:p>
        </p:txBody>
      </p:sp>
      <p:pic>
        <p:nvPicPr>
          <p:cNvPr id="14" name="Picture 13" descr="logo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880" y="182880"/>
            <a:ext cx="914400" cy="40864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2252960" y="7772400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>
                <a:solidFill>
                  <a:srgbClr val="969696"/>
                </a:solidFill>
                <a:hlinkClick r:id="rId7"/>
              </a:rPr>
              <a:t>Processed by PPT Studio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57124"/>
            <a:ext cx="109835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Semantic Search with Vector Embeddings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328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Traditional Search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5140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"Find the animal named 'lion'"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60809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Exact match required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65231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Misses related concepts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69653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Limited to structured data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9521" y="49328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Semantic Search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599521" y="551402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"Find animals similar to a 'lion'"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99521" y="60809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Returns tigers, leopards, cheetahs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99521" y="652319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Understands relationships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99521" y="69653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Works with unstructured data</a:t>
            </a:r>
            <a:endParaRPr lang="en-US" sz="1750" dirty="0"/>
          </a:p>
        </p:txBody>
      </p:sp>
      <p:pic>
        <p:nvPicPr>
          <p:cNvPr id="14" name="Picture 13" descr="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182880"/>
            <a:ext cx="914400" cy="40864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2252960" y="7772400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>
                <a:solidFill>
                  <a:srgbClr val="969696"/>
                </a:solidFill>
                <a:hlinkClick r:id="rId5"/>
              </a:rPr>
              <a:t>Processed by PPT Studio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4216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Key Factors for Choosing a Gen AI Database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99886"/>
            <a:ext cx="7556421" cy="2229803"/>
          </a:xfrm>
          <a:prstGeom prst="roundRect">
            <a:avLst>
              <a:gd name="adj" fmla="val 4272"/>
            </a:avLst>
          </a:prstGeom>
          <a:solidFill>
            <a:srgbClr val="FFFFFF"/>
          </a:solidFill>
          <a:ln w="3048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5" name="Shape 2"/>
          <p:cNvSpPr/>
          <p:nvPr/>
        </p:nvSpPr>
        <p:spPr>
          <a:xfrm>
            <a:off x="6280190" y="2899886"/>
            <a:ext cx="121920" cy="2229803"/>
          </a:xfrm>
          <a:prstGeom prst="roundRect">
            <a:avLst>
              <a:gd name="adj" fmla="val 78139"/>
            </a:avLst>
          </a:prstGeom>
          <a:solidFill>
            <a:srgbClr val="0593CF"/>
          </a:solidFill>
          <a:ln/>
        </p:spPr>
        <p:txBody>
          <a:bodyPr/>
          <a:p/>
        </p:txBody>
      </p:sp>
      <p:sp>
        <p:nvSpPr>
          <p:cNvPr id="6" name="Text 3"/>
          <p:cNvSpPr/>
          <p:nvPr/>
        </p:nvSpPr>
        <p:spPr>
          <a:xfrm>
            <a:off x="6659404" y="3157180"/>
            <a:ext cx="34268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Support for Vector Search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659404" y="3647599"/>
            <a:ext cx="69199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 must efficiently store vectors and perform fast similarity searches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659404" y="4509492"/>
            <a:ext cx="69199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Examples: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593C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AlloyDB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694D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Spanner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198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SQL for PostgreSQL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5356503"/>
            <a:ext cx="7556421" cy="1730812"/>
          </a:xfrm>
          <a:prstGeom prst="roundRect">
            <a:avLst>
              <a:gd name="adj" fmla="val 5504"/>
            </a:avLst>
          </a:prstGeom>
          <a:solidFill>
            <a:srgbClr val="FFFFFF"/>
          </a:solidFill>
          <a:ln w="3048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10" name="Shape 7"/>
          <p:cNvSpPr/>
          <p:nvPr/>
        </p:nvSpPr>
        <p:spPr>
          <a:xfrm>
            <a:off x="6280190" y="5356503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0593CF"/>
          </a:solidFill>
          <a:ln/>
        </p:spPr>
        <p:txBody>
          <a:bodyPr/>
          <a:p/>
        </p:txBody>
      </p:sp>
      <p:sp>
        <p:nvSpPr>
          <p:cNvPr id="11" name="Text 8"/>
          <p:cNvSpPr/>
          <p:nvPr/>
        </p:nvSpPr>
        <p:spPr>
          <a:xfrm>
            <a:off x="6659404" y="5613797"/>
            <a:ext cx="43537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Integration with AI/ML Platforms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659404" y="6104215"/>
            <a:ext cx="69199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Should connect easily with AI platforms like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Google's Vertex AI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simplify creating embeddings and using foundation models</a:t>
            </a:r>
            <a:endParaRPr lang="en-US" sz="1750" dirty="0"/>
          </a:p>
        </p:txBody>
      </p:sp>
      <p:pic>
        <p:nvPicPr>
          <p:cNvPr id="13" name="Picture 12" descr="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182880"/>
            <a:ext cx="914400" cy="40864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2252960" y="7772400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>
                <a:solidFill>
                  <a:srgbClr val="969696"/>
                </a:solidFill>
                <a:hlinkClick r:id="rId5"/>
              </a:rPr>
              <a:t>Processed by PPT Studio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65434"/>
            <a:ext cx="60644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Scale and Performance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72784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 AI deals with enormous datasets and requires rapid responses.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45894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5" name="Shape 3"/>
          <p:cNvSpPr/>
          <p:nvPr/>
        </p:nvSpPr>
        <p:spPr>
          <a:xfrm>
            <a:off x="1028224" y="358032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593CF"/>
          </a:solidFill>
          <a:ln/>
        </p:spPr>
        <p:txBody>
          <a:bodyPr/>
          <a:p/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5390" y="3729157"/>
            <a:ext cx="306110" cy="38266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28224" y="44875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AlloyDB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8224" y="497800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Extremely fast queries (transactional, vector, and analytical)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345894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10" name="Shape 7"/>
          <p:cNvSpPr/>
          <p:nvPr/>
        </p:nvSpPr>
        <p:spPr>
          <a:xfrm>
            <a:off x="5451396" y="358032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593CF"/>
          </a:solidFill>
          <a:ln/>
        </p:spPr>
        <p:txBody>
          <a:bodyPr/>
          <a:p/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562" y="3729157"/>
            <a:ext cx="306110" cy="38266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51396" y="44875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Spanner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51396" y="4978003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Scales almost infinitely to handle global traffic and massive datasets, ideal for large language models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345894"/>
            <a:ext cx="4196358" cy="3318153"/>
          </a:xfrm>
          <a:prstGeom prst="roundRect">
            <a:avLst>
              <a:gd name="adj" fmla="val 2871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15" name="Shape 11"/>
          <p:cNvSpPr/>
          <p:nvPr/>
        </p:nvSpPr>
        <p:spPr>
          <a:xfrm>
            <a:off x="9874568" y="3580328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0593CF"/>
          </a:solidFill>
          <a:ln/>
        </p:spPr>
        <p:txBody>
          <a:bodyPr/>
          <a:p/>
        </p:txBody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1734" y="3729157"/>
            <a:ext cx="306110" cy="382667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4568" y="44875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Memorystore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74568" y="4978003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In-memory storage for caching, offering fastest possible data access for frequently used information</a:t>
            </a:r>
            <a:endParaRPr lang="en-US" sz="1750" dirty="0"/>
          </a:p>
        </p:txBody>
      </p:sp>
      <p:pic>
        <p:nvPicPr>
          <p:cNvPr id="19" name="Picture 18" descr="logo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880" y="182880"/>
            <a:ext cx="914400" cy="40864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2252960" y="7772400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>
                <a:solidFill>
                  <a:srgbClr val="969696"/>
                </a:solidFill>
                <a:hlinkClick r:id="rId7"/>
              </a:rPr>
              <a:t>Processed by PPT Studio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155168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Data Flexibility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638" y="1752481"/>
            <a:ext cx="6342102" cy="634210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74280" y="170604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 AI applications often use diverse data types: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574280" y="2267903"/>
            <a:ext cx="463868" cy="463868"/>
          </a:xfrm>
          <a:prstGeom prst="roundRect">
            <a:avLst>
              <a:gd name="adj" fmla="val 18671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6" name="Text 3"/>
          <p:cNvSpPr/>
          <p:nvPr/>
        </p:nvSpPr>
        <p:spPr>
          <a:xfrm>
            <a:off x="8244245" y="2338745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BigQuery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8244245" y="2867025"/>
            <a:ext cx="5672138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Best for analyzing petabyte-scale structured and semi-structured datasets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574280" y="3939183"/>
            <a:ext cx="463868" cy="463868"/>
          </a:xfrm>
          <a:prstGeom prst="roundRect">
            <a:avLst>
              <a:gd name="adj" fmla="val 18671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9" name="Text 6"/>
          <p:cNvSpPr/>
          <p:nvPr/>
        </p:nvSpPr>
        <p:spPr>
          <a:xfrm>
            <a:off x="8244245" y="4010025"/>
            <a:ext cx="2577584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Firestore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8244245" y="4538305"/>
            <a:ext cx="5672138" cy="65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Great for flexible, document-style data (unstructured or semi-structured) requiring real-time updates</a:t>
            </a:r>
            <a:endParaRPr lang="en-US" sz="1600" dirty="0"/>
          </a:p>
        </p:txBody>
      </p:sp>
      <p:pic>
        <p:nvPicPr>
          <p:cNvPr id="11" name="Picture 10" descr="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182880"/>
            <a:ext cx="914400" cy="40864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2252960" y="7772400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>
                <a:solidFill>
                  <a:srgbClr val="969696"/>
                </a:solidFill>
                <a:hlinkClick r:id="rId5"/>
              </a:rPr>
              <a:t>Processed by PPT Studio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916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Cost and Operational Efficiency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493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Storing huge amounts of data can be expensive.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967401"/>
            <a:ext cx="7556421" cy="1689616"/>
          </a:xfrm>
          <a:prstGeom prst="roundRect">
            <a:avLst>
              <a:gd name="adj" fmla="val 5638"/>
            </a:avLst>
          </a:prstGeom>
          <a:solidFill>
            <a:srgbClr val="B6D6FC"/>
          </a:solidFill>
          <a:ln/>
        </p:spPr>
        <p:txBody>
          <a:bodyPr/>
          <a:p/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604" y="4311491"/>
            <a:ext cx="283488" cy="22681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30906" y="4250888"/>
            <a:ext cx="659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Fully-managed databases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like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593C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AlloyDB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694D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Cloud SQL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reduce the need for manual administration, which lowers operational costs.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59121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When choosing a Gen AI database, consider both direct storage costs and the hidden costs of administration and maintenance.</a:t>
            </a:r>
            <a:endParaRPr lang="en-US" sz="1750" dirty="0"/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" y="182880"/>
            <a:ext cx="914400" cy="40864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252960" y="7772400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>
                <a:solidFill>
                  <a:srgbClr val="969696"/>
                </a:solidFill>
                <a:hlinkClick r:id="rId6"/>
              </a:rPr>
              <a:t>Processed by PPT Studio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02499"/>
            <a:ext cx="75765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Security and Data Protection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5" name="Text 2"/>
          <p:cNvSpPr/>
          <p:nvPr/>
        </p:nvSpPr>
        <p:spPr>
          <a:xfrm>
            <a:off x="1028224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Encryption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Databases like AlloyDB, Cloud SQL, Spanner, and Firestore automatically encrypt data both at rest and in transit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8" name="Text 5"/>
          <p:cNvSpPr/>
          <p:nvPr/>
        </p:nvSpPr>
        <p:spPr>
          <a:xfrm>
            <a:off x="5451396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Access Control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Integration with IAM (Identity and Access Management) lets you control exactly who can see or modify data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CDEFFE"/>
          </a:solidFill>
          <a:ln w="7620">
            <a:solidFill>
              <a:srgbClr val="B3D5E4"/>
            </a:solidFill>
            <a:prstDash val="solid"/>
          </a:ln>
        </p:spPr>
        <p:txBody>
          <a:bodyPr/>
          <a:p/>
        </p:txBody>
      </p:sp>
      <p:sp>
        <p:nvSpPr>
          <p:cNvPr id="11" name="Text 8"/>
          <p:cNvSpPr/>
          <p:nvPr/>
        </p:nvSpPr>
        <p:spPr>
          <a:xfrm>
            <a:off x="9874568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unito Sans Bold" pitchFamily="34" charset="0"/>
                <a:ea typeface="Nunito Sans Bold" pitchFamily="34" charset="-122"/>
                <a:cs typeface="Nunito Sans Bold" pitchFamily="34" charset="-120"/>
              </a:rPr>
              <a:t>Advanced Security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AlloyDB provides extra features like model endpoint management to protect your application from malicious attacks</a:t>
            </a:r>
            <a:endParaRPr lang="en-US" sz="1750" dirty="0"/>
          </a:p>
        </p:txBody>
      </p:sp>
      <p:pic>
        <p:nvPicPr>
          <p:cNvPr id="13" name="Picture 12" descr="logo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" y="182880"/>
            <a:ext cx="914400" cy="40864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2252960" y="7772400"/>
            <a:ext cx="22860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/>
            <a:r>
              <a:rPr sz="1000">
                <a:solidFill>
                  <a:srgbClr val="969696"/>
                </a:solidFill>
                <a:hlinkClick r:id="rId5"/>
              </a:rPr>
              <a:t>Processed by PPT Studio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2025-09-02T05:24:43Z</dcterms:created>
  <dcterms:modified xsi:type="dcterms:W3CDTF">2025-09-02T05:24:43Z</dcterms:modified>
</cp:coreProperties>
</file>